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256" r:id="rId2"/>
    <p:sldId id="257" r:id="rId3"/>
    <p:sldId id="267" r:id="rId4"/>
    <p:sldId id="268" r:id="rId5"/>
    <p:sldId id="282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0" r:id="rId16"/>
    <p:sldId id="281" r:id="rId17"/>
    <p:sldId id="278" r:id="rId18"/>
    <p:sldId id="279" r:id="rId19"/>
    <p:sldId id="262" r:id="rId20"/>
    <p:sldId id="283" r:id="rId21"/>
    <p:sldId id="285" r:id="rId22"/>
    <p:sldId id="286" r:id="rId23"/>
    <p:sldId id="284" r:id="rId24"/>
    <p:sldId id="287" r:id="rId25"/>
    <p:sldId id="288" r:id="rId26"/>
    <p:sldId id="258" r:id="rId27"/>
    <p:sldId id="259" r:id="rId28"/>
    <p:sldId id="263" r:id="rId29"/>
    <p:sldId id="264" r:id="rId30"/>
    <p:sldId id="289" r:id="rId31"/>
    <p:sldId id="265" r:id="rId32"/>
    <p:sldId id="290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11EC0-59C6-4FF3-A69C-B667ABBC3131}" type="datetimeFigureOut">
              <a:rPr lang="en-US" smtClean="0"/>
              <a:pPr/>
              <a:t>02/23/2010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2CA68-56FA-4219-8155-22AF2ED28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2CA68-56FA-4219-8155-22AF2ED28C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2CA68-56FA-4219-8155-22AF2ED28C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2CA68-56FA-4219-8155-22AF2ED28C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P422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2CA68-56FA-4219-8155-22AF2ED28C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2CA68-56FA-4219-8155-22AF2ED28C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2CA68-56FA-4219-8155-22AF2ED28C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REF: http://www.lockwiki.com/index.php/UL_437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2CA68-56FA-4219-8155-22AF2ED28C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REF: amazon.com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2CA68-56FA-4219-8155-22AF2ED28C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Halligan</a:t>
            </a:r>
            <a:r>
              <a:rPr lang="en-US" dirty="0" smtClean="0"/>
              <a:t> 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2CA68-56FA-4219-8155-22AF2ED28CB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CA915-6981-4F26-B46B-3874B1E5E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1354A-4500-4F39-8C0A-F4869AF410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14F4C-2390-4426-BD80-BC5F7FC442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06BFE-DBD6-4867-B681-EBF8174A09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E58CD-8F27-4024-AF17-87BA39F9FD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8F9BE-7537-4054-9B18-F292B48F93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8764D-836F-4F89-9930-4E5E7FF585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D03A0-690B-4AC1-BBC6-9FE5DFD9E2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90B03-6A82-44C0-B08B-E42294D437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167BB-2CC6-4F39-B684-08FDA18180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E8D61A9A-FB0A-4C13-88E2-19343F01D5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36502FE-EAC5-470B-A76F-2D65221995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Fire_type_B.sv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en.wikipedia.org/wiki/File:Class_K_fire_icon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Class_C_fire_icon.svg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://en.wikipedia.org/wiki/File:Fire_type_A.svg" TargetMode="External"/><Relationship Id="rId4" Type="http://schemas.openxmlformats.org/officeDocument/2006/relationships/hyperlink" Target="http://en.wikipedia.org/wiki/File:Class_D_fire_icon.svg" TargetMode="Externa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nerhardware.com/antique_extra_security_strike/6744_6895_7387/9936?zenid=7a78b1560de75347d5273d7eb95e7b5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IS 380 Physical Security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HVAC system</a:t>
            </a:r>
          </a:p>
          <a:p>
            <a:pPr lvl="1"/>
            <a:r>
              <a:rPr lang="en-US" dirty="0" smtClean="0"/>
              <a:t>Temp 70</a:t>
            </a:r>
            <a:r>
              <a:rPr lang="en-US" dirty="0" smtClean="0">
                <a:ea typeface="Verdana"/>
                <a:cs typeface="Verdana"/>
              </a:rPr>
              <a:t>°</a:t>
            </a:r>
            <a:r>
              <a:rPr lang="en-US" dirty="0" smtClean="0"/>
              <a:t>-74</a:t>
            </a:r>
            <a:r>
              <a:rPr lang="en-US" dirty="0" smtClean="0">
                <a:ea typeface="Verdana"/>
                <a:cs typeface="Verdana"/>
              </a:rPr>
              <a:t>°F</a:t>
            </a:r>
          </a:p>
          <a:p>
            <a:pPr lvl="1"/>
            <a:r>
              <a:rPr lang="en-US" dirty="0" smtClean="0">
                <a:ea typeface="Verdana"/>
                <a:cs typeface="Verdana"/>
              </a:rPr>
              <a:t>40%-60% humidity</a:t>
            </a:r>
            <a:endParaRPr lang="en-US" dirty="0" smtClean="0"/>
          </a:p>
          <a:p>
            <a:r>
              <a:rPr lang="en-US" dirty="0" smtClean="0"/>
              <a:t>Closed loop – air reused</a:t>
            </a:r>
          </a:p>
          <a:p>
            <a:r>
              <a:rPr lang="en-US" dirty="0" smtClean="0"/>
              <a:t>Positive pressurization – smoke goes out</a:t>
            </a:r>
          </a:p>
          <a:p>
            <a:r>
              <a:rPr lang="en-US" dirty="0" smtClean="0"/>
              <a:t>Store backups in a safe</a:t>
            </a:r>
          </a:p>
          <a:p>
            <a:pPr lvl="1"/>
            <a:r>
              <a:rPr lang="en-US" dirty="0" smtClean="0"/>
              <a:t>Encrypt backups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Laptop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Inventory laptop, serial number. Engraving</a:t>
            </a:r>
          </a:p>
          <a:p>
            <a:r>
              <a:rPr lang="en-US" dirty="0" smtClean="0"/>
              <a:t>Don’t let the laptop out of sight when traveling</a:t>
            </a:r>
          </a:p>
          <a:p>
            <a:r>
              <a:rPr lang="en-US" dirty="0" smtClean="0"/>
              <a:t>Most laptop locks are a joke.</a:t>
            </a:r>
          </a:p>
          <a:p>
            <a:r>
              <a:rPr lang="en-US" dirty="0" smtClean="0"/>
              <a:t>Back up your critical data.</a:t>
            </a:r>
          </a:p>
          <a:p>
            <a:r>
              <a:rPr lang="en-US" dirty="0" smtClean="0"/>
              <a:t>Encrypt the hard drive (or at least critical data) – BitLocker – </a:t>
            </a:r>
            <a:r>
              <a:rPr lang="en-US" dirty="0" err="1" smtClean="0"/>
              <a:t>TruCrypt</a:t>
            </a:r>
            <a:endParaRPr lang="en-US" dirty="0" smtClean="0"/>
          </a:p>
          <a:p>
            <a:r>
              <a:rPr lang="en-US" dirty="0" err="1" smtClean="0"/>
              <a:t>Lojack</a:t>
            </a:r>
            <a:r>
              <a:rPr lang="en-US" dirty="0" smtClean="0"/>
              <a:t> for laptops.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UPS </a:t>
            </a:r>
          </a:p>
          <a:p>
            <a:pPr lvl="1"/>
            <a:r>
              <a:rPr lang="en-US" dirty="0" smtClean="0"/>
              <a:t>Online - faster</a:t>
            </a:r>
          </a:p>
          <a:p>
            <a:pPr lvl="1"/>
            <a:r>
              <a:rPr lang="en-US" dirty="0" smtClean="0"/>
              <a:t>Standby – cheaper</a:t>
            </a:r>
          </a:p>
          <a:p>
            <a:pPr lvl="1"/>
            <a:r>
              <a:rPr lang="en-US" dirty="0" smtClean="0"/>
              <a:t>Voltage regulator/line conditioner</a:t>
            </a:r>
          </a:p>
          <a:p>
            <a:r>
              <a:rPr lang="en-US" dirty="0" smtClean="0"/>
              <a:t>Spike/Surge, Fault/Blackout, Sag/brownout</a:t>
            </a:r>
          </a:p>
          <a:p>
            <a:r>
              <a:rPr lang="en-US" dirty="0" smtClean="0"/>
              <a:t>In-rush current</a:t>
            </a:r>
          </a:p>
          <a:p>
            <a:r>
              <a:rPr lang="en-US" dirty="0" smtClean="0"/>
              <a:t>Electromagnetic interference – other wires</a:t>
            </a:r>
          </a:p>
          <a:p>
            <a:r>
              <a:rPr lang="en-US" dirty="0" smtClean="0"/>
              <a:t>Radio frequency interference – fluorescents</a:t>
            </a:r>
          </a:p>
          <a:p>
            <a:r>
              <a:rPr lang="en-US" dirty="0" smtClean="0"/>
              <a:t>Generator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Fire: Prevent Detect &amp; Suppress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– training, equipment, construction.  BOXES</a:t>
            </a:r>
          </a:p>
          <a:p>
            <a:r>
              <a:rPr lang="en-US" dirty="0" smtClean="0"/>
              <a:t>Detection – pull boxes, detectors, autodial</a:t>
            </a:r>
          </a:p>
          <a:p>
            <a:r>
              <a:rPr lang="en-US" dirty="0" smtClean="0"/>
              <a:t>Suppression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Plenum area &amp; plenum materials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Suppression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– wood &amp; paper - Water &amp; foam</a:t>
            </a:r>
          </a:p>
          <a:p>
            <a:r>
              <a:rPr lang="en-US" dirty="0" smtClean="0"/>
              <a:t>B – petroleum, natural gas – Gas, foam, powder</a:t>
            </a:r>
          </a:p>
          <a:p>
            <a:r>
              <a:rPr lang="en-US" dirty="0" smtClean="0"/>
              <a:t>C – electrical – Gas, dry powders</a:t>
            </a:r>
          </a:p>
          <a:p>
            <a:r>
              <a:rPr lang="en-US" dirty="0" smtClean="0"/>
              <a:t>D – metal – Powder/chemical specifically for Class D (</a:t>
            </a:r>
            <a:r>
              <a:rPr lang="en-US" dirty="0" err="1" smtClean="0"/>
              <a:t>NaCl</a:t>
            </a:r>
            <a:r>
              <a:rPr lang="en-US" dirty="0" smtClean="0"/>
              <a:t>, graphite, powdered copper)</a:t>
            </a:r>
          </a:p>
          <a:p>
            <a:r>
              <a:rPr lang="en-US" dirty="0" smtClean="0"/>
              <a:t>K  – cooking oil or fat (sub-type of class B)</a:t>
            </a:r>
            <a:endParaRPr lang="en-US" dirty="0"/>
          </a:p>
        </p:txBody>
      </p:sp>
      <p:pic>
        <p:nvPicPr>
          <p:cNvPr id="1026" name="Picture 2" descr="Class K fire ic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410200"/>
            <a:ext cx="838200" cy="838202"/>
          </a:xfrm>
          <a:prstGeom prst="rect">
            <a:avLst/>
          </a:prstGeom>
          <a:noFill/>
        </p:spPr>
      </p:pic>
      <p:pic>
        <p:nvPicPr>
          <p:cNvPr id="1028" name="Picture 4" descr="Class D fire icon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334000"/>
            <a:ext cx="914400" cy="914402"/>
          </a:xfrm>
          <a:prstGeom prst="rect">
            <a:avLst/>
          </a:prstGeom>
          <a:noFill/>
        </p:spPr>
      </p:pic>
      <p:pic>
        <p:nvPicPr>
          <p:cNvPr id="1030" name="Picture 6" descr="Class C fire icon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5410200"/>
            <a:ext cx="838200" cy="838201"/>
          </a:xfrm>
          <a:prstGeom prst="rect">
            <a:avLst/>
          </a:prstGeom>
          <a:noFill/>
        </p:spPr>
      </p:pic>
      <p:pic>
        <p:nvPicPr>
          <p:cNvPr id="1032" name="Picture 8" descr="Fire type B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5410200"/>
            <a:ext cx="838200" cy="838201"/>
          </a:xfrm>
          <a:prstGeom prst="rect">
            <a:avLst/>
          </a:prstGeom>
          <a:noFill/>
        </p:spPr>
      </p:pic>
      <p:pic>
        <p:nvPicPr>
          <p:cNvPr id="1034" name="Picture 10" descr="Fire type A.sv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5410200"/>
            <a:ext cx="838200" cy="83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CO2, </a:t>
            </a:r>
            <a:r>
              <a:rPr lang="en-US" dirty="0" err="1" smtClean="0"/>
              <a:t>Halon</a:t>
            </a:r>
            <a:r>
              <a:rPr lang="en-US" dirty="0" smtClean="0"/>
              <a:t>, FM-200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Halon</a:t>
            </a:r>
            <a:r>
              <a:rPr lang="en-US" dirty="0" smtClean="0"/>
              <a:t> – CFC, 10% concentration danger</a:t>
            </a:r>
          </a:p>
          <a:p>
            <a:r>
              <a:rPr lang="en-US" dirty="0" smtClean="0"/>
              <a:t>FM-200 - in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 pipe/dry pipe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Wet pipe – always has water.  Freezing problem.</a:t>
            </a:r>
          </a:p>
          <a:p>
            <a:r>
              <a:rPr lang="en-US" dirty="0" smtClean="0"/>
              <a:t>Dry pipe – pipes dry until there is a fire</a:t>
            </a:r>
          </a:p>
          <a:p>
            <a:r>
              <a:rPr lang="en-US" dirty="0" err="1" smtClean="0"/>
              <a:t>Preaction</a:t>
            </a:r>
            <a:r>
              <a:rPr lang="en-US" dirty="0" smtClean="0"/>
              <a:t> – dry pipe and thermal-fusible sprinklers.</a:t>
            </a:r>
          </a:p>
          <a:p>
            <a:r>
              <a:rPr lang="en-US" dirty="0" smtClean="0"/>
              <a:t>deluge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4098"/>
            <a:ext cx="8782731" cy="678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CARY~1.BAR\AppData\Local\Temp\chip-pan-fire.jpg"/>
          <p:cNvPicPr>
            <a:picLocks noChangeAspect="1" noChangeArrowheads="1"/>
          </p:cNvPicPr>
          <p:nvPr/>
        </p:nvPicPr>
        <p:blipFill>
          <a:blip r:embed="rId2" cstate="print"/>
          <a:srcRect t="8735" b="21481"/>
          <a:stretch>
            <a:fillRect/>
          </a:stretch>
        </p:blipFill>
        <p:spPr bwMode="auto">
          <a:xfrm>
            <a:off x="1389529" y="0"/>
            <a:ext cx="65352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en-US" dirty="0" smtClean="0"/>
              <a:t>Locks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295400"/>
            <a:ext cx="8229600" cy="48466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Keep honest people honest.</a:t>
            </a:r>
          </a:p>
          <a:p>
            <a:pPr eaLnBrk="1" hangingPunct="1">
              <a:defRPr/>
            </a:pPr>
            <a:r>
              <a:rPr lang="en-US" dirty="0" smtClean="0"/>
              <a:t>UL rating is on </a:t>
            </a:r>
            <a:r>
              <a:rPr lang="en-US" i="1" dirty="0" smtClean="0"/>
              <a:t>delay time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2514600"/>
          <a:ext cx="6096000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Door Locks/Cylinders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Security Container Key Locks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Two-Key Locks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Picking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45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Impressioning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45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Forcing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05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Drilling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n/a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Sawing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n/a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Prying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n/a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Pulling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n/a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Punching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77000"/>
            <a:ext cx="5029200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Source: http://www.lockwiki.com/index.php/UL_437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physical threats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Natural environmental threats</a:t>
            </a:r>
          </a:p>
          <a:p>
            <a:pPr eaLnBrk="1" hangingPunct="1">
              <a:defRPr/>
            </a:pPr>
            <a:r>
              <a:rPr lang="en-US" smtClean="0"/>
              <a:t>Supply system threats</a:t>
            </a:r>
          </a:p>
          <a:p>
            <a:pPr eaLnBrk="1" hangingPunct="1">
              <a:defRPr/>
            </a:pPr>
            <a:r>
              <a:rPr lang="en-US" smtClean="0"/>
              <a:t>Manmade threats</a:t>
            </a:r>
          </a:p>
          <a:p>
            <a:pPr eaLnBrk="1" hangingPunct="1">
              <a:defRPr/>
            </a:pPr>
            <a:r>
              <a:rPr lang="en-US" smtClean="0"/>
              <a:t>Politically motivated threats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6019800" cy="4114800"/>
          </a:xfrm>
        </p:spPr>
        <p:txBody>
          <a:bodyPr/>
          <a:lstStyle/>
          <a:p>
            <a:r>
              <a:rPr lang="en-US" dirty="0" err="1" smtClean="0"/>
              <a:t>Lockpicking</a:t>
            </a:r>
            <a:endParaRPr lang="en-US" dirty="0" smtClean="0"/>
          </a:p>
          <a:p>
            <a:r>
              <a:rPr lang="en-US" dirty="0" err="1" smtClean="0"/>
              <a:t>Keybumping</a:t>
            </a:r>
            <a:endParaRPr lang="en-US" dirty="0" smtClean="0"/>
          </a:p>
          <a:p>
            <a:r>
              <a:rPr lang="en-US" dirty="0" smtClean="0"/>
              <a:t>Kicking in the door</a:t>
            </a:r>
          </a:p>
          <a:p>
            <a:pPr lvl="1"/>
            <a:r>
              <a:rPr lang="en-US" dirty="0" smtClean="0"/>
              <a:t>Reinforce deadbolt </a:t>
            </a:r>
            <a:r>
              <a:rPr lang="en-US" dirty="0" err="1" smtClean="0"/>
              <a:t>strikeplate;the</a:t>
            </a:r>
            <a:r>
              <a:rPr lang="en-US" dirty="0" smtClean="0"/>
              <a:t> ‘weakest link’</a:t>
            </a:r>
          </a:p>
          <a:p>
            <a:pPr lvl="1"/>
            <a:r>
              <a:rPr lang="en-US" dirty="0" smtClean="0"/>
              <a:t>Use screws at least 3” long (studs behind door frame).</a:t>
            </a:r>
          </a:p>
          <a:p>
            <a:pPr lvl="1"/>
            <a:r>
              <a:rPr lang="en-US" dirty="0" smtClean="0"/>
              <a:t>About $3-$5 on amazon.com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4038" name="Picture 6" descr="Antique Extra Security Strik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762000"/>
            <a:ext cx="2438400" cy="2438400"/>
          </a:xfrm>
          <a:prstGeom prst="rect">
            <a:avLst/>
          </a:prstGeom>
          <a:noFill/>
        </p:spPr>
      </p:pic>
      <p:pic>
        <p:nvPicPr>
          <p:cNvPr id="44040" name="Picture 8" descr="Mintcraft 1-1/8&quot;Wx6&quot; Security Strike Bn HSH-004BN"/>
          <p:cNvPicPr>
            <a:picLocks noChangeAspect="1" noChangeArrowheads="1"/>
          </p:cNvPicPr>
          <p:nvPr/>
        </p:nvPicPr>
        <p:blipFill>
          <a:blip r:embed="rId5" cstate="print"/>
          <a:srcRect l="28000" r="34857"/>
          <a:stretch>
            <a:fillRect/>
          </a:stretch>
        </p:blipFill>
        <p:spPr bwMode="auto">
          <a:xfrm>
            <a:off x="6553200" y="685800"/>
            <a:ext cx="1981200" cy="5334000"/>
          </a:xfrm>
          <a:prstGeom prst="rect">
            <a:avLst/>
          </a:prstGeom>
          <a:noFill/>
        </p:spPr>
      </p:pic>
      <p:pic>
        <p:nvPicPr>
          <p:cNvPr id="44041" name="Picture 9" descr="http://ecx.images-amazon.com/images/I/21dL3sJ6MzL._SS500_.jpg"/>
          <p:cNvPicPr>
            <a:picLocks noChangeAspect="1" noChangeArrowheads="1"/>
          </p:cNvPicPr>
          <p:nvPr/>
        </p:nvPicPr>
        <p:blipFill>
          <a:blip r:embed="rId6" cstate="print"/>
          <a:srcRect l="35200" r="36000" b="4000"/>
          <a:stretch>
            <a:fillRect/>
          </a:stretch>
        </p:blipFill>
        <p:spPr bwMode="auto">
          <a:xfrm>
            <a:off x="6553200" y="0"/>
            <a:ext cx="2057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www.asafehome.citymax.com/i/door-with-deadbolt-was-kicked-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648200" cy="694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8224" y="-28229"/>
            <a:ext cx="5615776" cy="688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735334" y="1735333"/>
            <a:ext cx="697586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32.00% Through unlocked window or door</a:t>
            </a:r>
          </a:p>
          <a:p>
            <a:r>
              <a:rPr lang="en-US" dirty="0" smtClean="0"/>
              <a:t>26.64% Forced entry by impacts</a:t>
            </a:r>
          </a:p>
          <a:p>
            <a:r>
              <a:rPr lang="en-US" dirty="0" smtClean="0"/>
              <a:t>24.02% Prying or jimmying</a:t>
            </a:r>
          </a:p>
          <a:p>
            <a:r>
              <a:rPr lang="en-US" dirty="0" smtClean="0"/>
              <a:t>6.79% Use of pass key or picking the lock</a:t>
            </a:r>
          </a:p>
          <a:p>
            <a:r>
              <a:rPr lang="en-US" dirty="0" smtClean="0"/>
              <a:t>5.10% Entry attempted, but failed</a:t>
            </a:r>
          </a:p>
          <a:p>
            <a:r>
              <a:rPr lang="en-US" dirty="0" smtClean="0"/>
              <a:t>5.45% Other or </a:t>
            </a:r>
            <a:r>
              <a:rPr lang="en-US" dirty="0" smtClean="0"/>
              <a:t>unknown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24600"/>
            <a:ext cx="85344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REF: http://www.statefarm.com/learning/be_safe/home/burglary/learning_besafe_athome_doorlocks.asp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44958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Warded lock – some padlocks</a:t>
            </a:r>
          </a:p>
          <a:p>
            <a:r>
              <a:rPr lang="en-US" dirty="0" smtClean="0"/>
              <a:t>Tumbler lock</a:t>
            </a:r>
          </a:p>
          <a:p>
            <a:pPr lvl="1"/>
            <a:r>
              <a:rPr lang="en-US" dirty="0" smtClean="0"/>
              <a:t>Pin – most common</a:t>
            </a:r>
          </a:p>
          <a:p>
            <a:pPr lvl="1"/>
            <a:r>
              <a:rPr lang="en-US" dirty="0" smtClean="0"/>
              <a:t>Wafer – no </a:t>
            </a:r>
            <a:r>
              <a:rPr lang="en-US" dirty="0" err="1" smtClean="0"/>
              <a:t>keybumping</a:t>
            </a:r>
            <a:endParaRPr lang="en-US" dirty="0" smtClean="0"/>
          </a:p>
          <a:p>
            <a:pPr lvl="1"/>
            <a:r>
              <a:rPr lang="en-US" dirty="0" smtClean="0"/>
              <a:t>Lever tumbler</a:t>
            </a:r>
          </a:p>
          <a:p>
            <a:r>
              <a:rPr lang="en-US" dirty="0" smtClean="0"/>
              <a:t>Combination locks</a:t>
            </a:r>
          </a:p>
          <a:p>
            <a:r>
              <a:rPr lang="en-US" dirty="0" smtClean="0"/>
              <a:t>Cipher locks</a:t>
            </a:r>
          </a:p>
          <a:p>
            <a:pPr lvl="1"/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45204" t="15209" r="22677" b="31559"/>
          <a:stretch>
            <a:fillRect/>
          </a:stretch>
        </p:blipFill>
        <p:spPr bwMode="auto">
          <a:xfrm>
            <a:off x="5029200" y="762000"/>
            <a:ext cx="411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Magnetic swipe cards</a:t>
            </a:r>
          </a:p>
          <a:p>
            <a:r>
              <a:rPr lang="en-US" dirty="0" smtClean="0"/>
              <a:t>Proximity cards – not all cards are created equal.</a:t>
            </a:r>
          </a:p>
          <a:p>
            <a:r>
              <a:rPr lang="en-US" dirty="0" smtClean="0"/>
              <a:t>PIN?</a:t>
            </a:r>
          </a:p>
          <a:p>
            <a:endParaRPr lang="en-US" dirty="0" smtClean="0"/>
          </a:p>
          <a:p>
            <a:r>
              <a:rPr lang="en-US" dirty="0" smtClean="0"/>
              <a:t>Piggybacking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How to respond to a physical attack?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Deterrence – Fences, Gates, Guards</a:t>
            </a:r>
          </a:p>
          <a:p>
            <a:pPr eaLnBrk="1" hangingPunct="1">
              <a:defRPr/>
            </a:pPr>
            <a:r>
              <a:rPr lang="en-US" dirty="0" smtClean="0"/>
              <a:t>Delay – Barriers, man traps, locks</a:t>
            </a:r>
          </a:p>
          <a:p>
            <a:pPr eaLnBrk="1" hangingPunct="1">
              <a:defRPr/>
            </a:pPr>
            <a:r>
              <a:rPr lang="en-US" dirty="0" smtClean="0"/>
              <a:t>Detection – Motion detectors, cameras, smoke alarms</a:t>
            </a:r>
          </a:p>
          <a:p>
            <a:pPr eaLnBrk="1" hangingPunct="1">
              <a:defRPr/>
            </a:pPr>
            <a:r>
              <a:rPr lang="en-US" dirty="0" smtClean="0"/>
              <a:t>Response procedures – Fire evacuation plan, emergency phone numbers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Site selection questions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Crime in area</a:t>
            </a:r>
          </a:p>
          <a:p>
            <a:pPr eaLnBrk="1" hangingPunct="1">
              <a:defRPr/>
            </a:pPr>
            <a:r>
              <a:rPr lang="en-US" dirty="0" smtClean="0"/>
              <a:t>Emergency services available</a:t>
            </a:r>
          </a:p>
          <a:p>
            <a:pPr eaLnBrk="1" hangingPunct="1">
              <a:defRPr/>
            </a:pPr>
            <a:r>
              <a:rPr lang="en-US" dirty="0" smtClean="0"/>
              <a:t>Markings and signs on building</a:t>
            </a:r>
          </a:p>
          <a:p>
            <a:pPr eaLnBrk="1" hangingPunct="1">
              <a:defRPr/>
            </a:pPr>
            <a:r>
              <a:rPr lang="en-US" dirty="0" smtClean="0"/>
              <a:t>Accessibility</a:t>
            </a:r>
          </a:p>
          <a:p>
            <a:pPr eaLnBrk="1" hangingPunct="1">
              <a:defRPr/>
            </a:pPr>
            <a:r>
              <a:rPr lang="en-US" dirty="0" smtClean="0"/>
              <a:t>Some of these may run counter to non-security goals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External protection mechanisms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Fencing (3’-4’, 6’-7’, 8’) different mesh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G</a:t>
            </a:r>
            <a:r>
              <a:rPr lang="en-US" dirty="0" smtClean="0"/>
              <a:t>ates</a:t>
            </a:r>
          </a:p>
          <a:p>
            <a:pPr eaLnBrk="1" hangingPunct="1">
              <a:defRPr/>
            </a:pPr>
            <a:r>
              <a:rPr lang="en-US" dirty="0" smtClean="0"/>
              <a:t>Bollards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Lighting – (critical areas 8’ high two foot-candles)</a:t>
            </a:r>
          </a:p>
          <a:p>
            <a:pPr lvl="1">
              <a:defRPr/>
            </a:pPr>
            <a:r>
              <a:rPr lang="en-US" dirty="0" smtClean="0"/>
              <a:t>Continuous, controlled, standby &amp; responsive.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Surveillance </a:t>
            </a:r>
            <a:r>
              <a:rPr lang="en-US" dirty="0" smtClean="0"/>
              <a:t>devices – DVR, motion triggered recording/alerting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Guards and dogs</a:t>
            </a:r>
          </a:p>
          <a:p>
            <a:pPr eaLnBrk="1" hangingPunct="1">
              <a:defRPr/>
            </a:pPr>
            <a:r>
              <a:rPr lang="en-US" dirty="0" smtClean="0"/>
              <a:t>CPTED</a:t>
            </a: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Intrusion detection systems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Beams of light</a:t>
            </a:r>
          </a:p>
          <a:p>
            <a:pPr eaLnBrk="1" hangingPunct="1">
              <a:defRPr/>
            </a:pPr>
            <a:r>
              <a:rPr lang="en-US" dirty="0" smtClean="0"/>
              <a:t>Sound and vibrations</a:t>
            </a:r>
          </a:p>
          <a:p>
            <a:pPr eaLnBrk="1" hangingPunct="1">
              <a:defRPr/>
            </a:pPr>
            <a:r>
              <a:rPr lang="en-US" dirty="0" smtClean="0"/>
              <a:t>Motion</a:t>
            </a:r>
          </a:p>
          <a:p>
            <a:pPr eaLnBrk="1" hangingPunct="1">
              <a:defRPr/>
            </a:pPr>
            <a:r>
              <a:rPr lang="en-US" dirty="0" smtClean="0"/>
              <a:t>Microwave, ultrasonic, or electrostatic fields</a:t>
            </a:r>
          </a:p>
          <a:p>
            <a:pPr eaLnBrk="1" hangingPunct="1">
              <a:defRPr/>
            </a:pPr>
            <a:r>
              <a:rPr lang="en-US" dirty="0" smtClean="0"/>
              <a:t>Electrical </a:t>
            </a:r>
            <a:r>
              <a:rPr lang="en-US" dirty="0" smtClean="0"/>
              <a:t>circuit (electromechanical)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PIR – passive infrared</a:t>
            </a:r>
          </a:p>
          <a:p>
            <a:pPr eaLnBrk="1" hangingPunct="1">
              <a:defRPr/>
            </a:pPr>
            <a:r>
              <a:rPr lang="en-US" dirty="0" smtClean="0"/>
              <a:t>Acoustical –prone to false alarm (some glass breaks are good)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Protecting life is the first priority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Flexible, good response, deterrent</a:t>
            </a:r>
          </a:p>
          <a:p>
            <a:r>
              <a:rPr lang="en-US" dirty="0" smtClean="0"/>
              <a:t>Costly, usual personnel issues.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Auditing physical access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Date and time of access attempt</a:t>
            </a:r>
          </a:p>
          <a:p>
            <a:pPr eaLnBrk="1" hangingPunct="1">
              <a:defRPr/>
            </a:pPr>
            <a:r>
              <a:rPr lang="en-US" smtClean="0"/>
              <a:t>Where access was attempted (Entry point)</a:t>
            </a:r>
          </a:p>
          <a:p>
            <a:pPr eaLnBrk="1" hangingPunct="1">
              <a:defRPr/>
            </a:pPr>
            <a:r>
              <a:rPr lang="en-US" smtClean="0"/>
              <a:t>User ID when access was attempted</a:t>
            </a:r>
          </a:p>
          <a:p>
            <a:pPr eaLnBrk="1" hangingPunct="1">
              <a:defRPr/>
            </a:pPr>
            <a:r>
              <a:rPr lang="en-US" smtClean="0"/>
              <a:t>Failed attempts, especially off-hours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and drills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evacuation plan</a:t>
            </a:r>
          </a:p>
          <a:p>
            <a:r>
              <a:rPr lang="en-US" dirty="0" smtClean="0"/>
              <a:t>Test other plans so people know what to do in a </a:t>
            </a:r>
            <a:r>
              <a:rPr lang="en-US" smtClean="0"/>
              <a:t>real emergency.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 . Like an Onion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981200"/>
            <a:ext cx="5641975" cy="4117975"/>
          </a:xfrm>
        </p:spPr>
        <p:txBody>
          <a:bodyPr/>
          <a:lstStyle/>
          <a:p>
            <a:r>
              <a:rPr lang="en-US" dirty="0" smtClean="0"/>
              <a:t>Layered Defense model</a:t>
            </a:r>
          </a:p>
          <a:p>
            <a:pPr lvl="1"/>
            <a:r>
              <a:rPr lang="en-US" dirty="0" smtClean="0"/>
              <a:t>If one layer fails, another layer protects.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7691" y="1343660"/>
            <a:ext cx="3596309" cy="551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 l="17784" t="22814" r="8461" b="64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Crime Prevention Through Environmental Design – facility design, lighting and landscaping.</a:t>
            </a:r>
          </a:p>
          <a:p>
            <a:pPr lvl="1"/>
            <a:r>
              <a:rPr lang="en-US" dirty="0" smtClean="0"/>
              <a:t>Natural Access Control</a:t>
            </a:r>
          </a:p>
          <a:p>
            <a:pPr lvl="1"/>
            <a:r>
              <a:rPr lang="en-US" dirty="0" smtClean="0"/>
              <a:t>Natural Surveillance</a:t>
            </a:r>
          </a:p>
          <a:p>
            <a:pPr lvl="1"/>
            <a:r>
              <a:rPr lang="en-US" dirty="0" smtClean="0"/>
              <a:t>Natural territorial reinforcement</a:t>
            </a:r>
          </a:p>
          <a:p>
            <a:r>
              <a:rPr lang="en-US" dirty="0" smtClean="0"/>
              <a:t>Target Hardening – locks, etc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</a:t>
            </a:r>
          </a:p>
          <a:p>
            <a:r>
              <a:rPr lang="en-US" dirty="0" smtClean="0"/>
              <a:t>Delay</a:t>
            </a:r>
          </a:p>
          <a:p>
            <a:r>
              <a:rPr lang="en-US" dirty="0" smtClean="0"/>
              <a:t>Detect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Response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Facility – location/terrain, proximity to fire/police, etc.</a:t>
            </a:r>
          </a:p>
          <a:p>
            <a:r>
              <a:rPr lang="en-US" dirty="0" smtClean="0"/>
              <a:t>Construction</a:t>
            </a:r>
          </a:p>
          <a:p>
            <a:r>
              <a:rPr lang="en-US" dirty="0" smtClean="0"/>
              <a:t>Entry Points</a:t>
            </a:r>
          </a:p>
          <a:p>
            <a:pPr lvl="1"/>
            <a:r>
              <a:rPr lang="en-US" dirty="0" smtClean="0"/>
              <a:t>Man trap</a:t>
            </a:r>
          </a:p>
          <a:p>
            <a:r>
              <a:rPr lang="en-US" dirty="0" smtClean="0"/>
              <a:t>Fail safe</a:t>
            </a:r>
          </a:p>
          <a:p>
            <a:r>
              <a:rPr lang="en-US" dirty="0" smtClean="0"/>
              <a:t>Fail secure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is not a datacenter’s friend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Internal partitions </a:t>
            </a:r>
            <a:r>
              <a:rPr lang="en-US" dirty="0" smtClean="0"/>
              <a:t>– do they go past the drop ceiling?</a:t>
            </a:r>
          </a:p>
          <a:p>
            <a:r>
              <a:rPr lang="en-US" b="1" dirty="0" smtClean="0"/>
              <a:t>Windows</a:t>
            </a:r>
            <a:r>
              <a:rPr lang="en-US" dirty="0" smtClean="0"/>
              <a:t> – Standard, Tempered, Acrylic, Wired, Laminated, film (solar/Security)</a:t>
            </a:r>
          </a:p>
          <a:p>
            <a:r>
              <a:rPr lang="en-US" dirty="0" smtClean="0"/>
              <a:t>Computer room location</a:t>
            </a:r>
          </a:p>
          <a:p>
            <a:pPr lvl="1"/>
            <a:r>
              <a:rPr lang="en-US" dirty="0" smtClean="0"/>
              <a:t>Access door (not doors).</a:t>
            </a:r>
          </a:p>
          <a:p>
            <a:pPr lvl="1"/>
            <a:r>
              <a:rPr lang="en-US" dirty="0" smtClean="0"/>
              <a:t>Emergency off switch</a:t>
            </a:r>
          </a:p>
          <a:p>
            <a:pPr lvl="1"/>
            <a:r>
              <a:rPr lang="en-US" dirty="0" smtClean="0"/>
              <a:t>Positive air pressure</a:t>
            </a:r>
          </a:p>
          <a:p>
            <a:pPr lvl="1"/>
            <a:r>
              <a:rPr lang="en-US" dirty="0" smtClean="0"/>
              <a:t>Fire </a:t>
            </a:r>
            <a:r>
              <a:rPr lang="en-US" dirty="0" smtClean="0"/>
              <a:t>suppression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</Template>
  <TotalTime>6139</TotalTime>
  <Words>825</Words>
  <Application>Microsoft Office PowerPoint</Application>
  <PresentationFormat>On-screen Show (4:3)</PresentationFormat>
  <Paragraphs>215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Deluxe</vt:lpstr>
      <vt:lpstr>IS 380 Physical Security</vt:lpstr>
      <vt:lpstr>Types of physical threats</vt:lpstr>
      <vt:lpstr>Life Safety</vt:lpstr>
      <vt:lpstr>. . Like an Onion</vt:lpstr>
      <vt:lpstr>Slide 5</vt:lpstr>
      <vt:lpstr>CPTED</vt:lpstr>
      <vt:lpstr>Physical Security</vt:lpstr>
      <vt:lpstr>Slide 8</vt:lpstr>
      <vt:lpstr>Water is not a datacenter’s friend</vt:lpstr>
      <vt:lpstr>HVAC</vt:lpstr>
      <vt:lpstr>Laptop safety</vt:lpstr>
      <vt:lpstr>Clean Power</vt:lpstr>
      <vt:lpstr>Fire: Prevent Detect &amp; Suppress</vt:lpstr>
      <vt:lpstr>Fire Suppression</vt:lpstr>
      <vt:lpstr>CO2, Halon, FM-200</vt:lpstr>
      <vt:lpstr>Wet pipe/dry pipe</vt:lpstr>
      <vt:lpstr>Slide 17</vt:lpstr>
      <vt:lpstr>Slide 18</vt:lpstr>
      <vt:lpstr>Locks</vt:lpstr>
      <vt:lpstr>Locks (cont)</vt:lpstr>
      <vt:lpstr>Slide 21</vt:lpstr>
      <vt:lpstr>Slide 22</vt:lpstr>
      <vt:lpstr>Security in general</vt:lpstr>
      <vt:lpstr>More on locks</vt:lpstr>
      <vt:lpstr>Access cards</vt:lpstr>
      <vt:lpstr>How to respond to a physical attack?</vt:lpstr>
      <vt:lpstr>Site selection questions</vt:lpstr>
      <vt:lpstr>External protection mechanisms</vt:lpstr>
      <vt:lpstr>Intrusion detection systems</vt:lpstr>
      <vt:lpstr>Guards</vt:lpstr>
      <vt:lpstr>Auditing physical access</vt:lpstr>
      <vt:lpstr>Tests and drills</vt:lpstr>
    </vt:vector>
  </TitlesOfParts>
  <Company>T. Rowe Price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380 Physical Security</dc:title>
  <dc:creator>T. Rowe Price</dc:creator>
  <cp:lastModifiedBy>cary.barker</cp:lastModifiedBy>
  <cp:revision>151</cp:revision>
  <dcterms:created xsi:type="dcterms:W3CDTF">2007-11-13T19:08:13Z</dcterms:created>
  <dcterms:modified xsi:type="dcterms:W3CDTF">2010-02-23T21:22:59Z</dcterms:modified>
</cp:coreProperties>
</file>